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3/13/2024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‹Nr.›</a:t>
            </a:fld>
            <a:endParaRPr lang="en-US"/>
          </a:p>
        </p:txBody>
      </p:sp>
    </p:spTree>
    <p:extLst>
      <p:ext uri="{BB962C8B-B14F-4D97-AF65-F5344CB8AC3E}">
        <p14:creationId xmlns:p14="http://schemas.microsoft.com/office/powerpoint/2010/main" val="216699449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3/13/2024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‹Nr.›</a:t>
            </a:fld>
            <a:endParaRPr lang="en-US"/>
          </a:p>
        </p:txBody>
      </p:sp>
    </p:spTree>
    <p:extLst>
      <p:ext uri="{BB962C8B-B14F-4D97-AF65-F5344CB8AC3E}">
        <p14:creationId xmlns:p14="http://schemas.microsoft.com/office/powerpoint/2010/main" val="2135875365"/>
      </p:ext>
    </p:extLst>
  </p:cSld>
  <p:clrMap bg1="lt1" tx1="dk1" bg2="lt2" tx2="dk2" accent1="accent1" accent2="accent2" accent3="accent3" accent4="accent4" accent5="accent5" accent6="accent6" hlink="hlink" folHlink="folHlink"/>
  <p:sldLayoutIdLst>
    <p:sldLayoutId id="2147483682" r:id="rId1"/>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D8D8703-9EB7-42BC-86DE-8F2C26612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ehrfarbige Farbverlauf von Rauch">
            <a:extLst>
              <a:ext uri="{FF2B5EF4-FFF2-40B4-BE49-F238E27FC236}">
                <a16:creationId xmlns:a16="http://schemas.microsoft.com/office/drawing/2014/main" id="{D629266E-E9A8-D221-DA9C-EE647312C21F}"/>
              </a:ext>
            </a:extLst>
          </p:cNvPr>
          <p:cNvPicPr>
            <a:picLocks noChangeAspect="1"/>
          </p:cNvPicPr>
          <p:nvPr/>
        </p:nvPicPr>
        <p:blipFill rotWithShape="1">
          <a:blip r:embed="rId2"/>
          <a:srcRect t="15853" r="2" b="15654"/>
          <a:stretch/>
        </p:blipFill>
        <p:spPr>
          <a:xfrm>
            <a:off x="3904292" y="483187"/>
            <a:ext cx="7450687" cy="3406460"/>
          </a:xfrm>
          <a:custGeom>
            <a:avLst/>
            <a:gdLst/>
            <a:ahLst/>
            <a:cxnLst/>
            <a:rect l="l" t="t" r="r" b="b"/>
            <a:pathLst>
              <a:path w="7450687" h="3406460">
                <a:moveTo>
                  <a:pt x="6457914" y="0"/>
                </a:moveTo>
                <a:cubicBezTo>
                  <a:pt x="6560763" y="125085"/>
                  <a:pt x="6713644" y="161221"/>
                  <a:pt x="6844288" y="233492"/>
                </a:cubicBezTo>
                <a:cubicBezTo>
                  <a:pt x="6972153" y="289086"/>
                  <a:pt x="7336289" y="611527"/>
                  <a:pt x="7386323" y="717155"/>
                </a:cubicBezTo>
                <a:cubicBezTo>
                  <a:pt x="7475273" y="900613"/>
                  <a:pt x="7453035" y="1573293"/>
                  <a:pt x="7430798" y="1809564"/>
                </a:cubicBezTo>
                <a:cubicBezTo>
                  <a:pt x="7347408" y="2398855"/>
                  <a:pt x="7041645" y="3077093"/>
                  <a:pt x="7013848" y="3104890"/>
                </a:cubicBezTo>
                <a:cubicBezTo>
                  <a:pt x="6924899" y="3085432"/>
                  <a:pt x="6721983" y="3391196"/>
                  <a:pt x="6569101" y="3402314"/>
                </a:cubicBezTo>
                <a:cubicBezTo>
                  <a:pt x="6407881" y="3413434"/>
                  <a:pt x="4039604" y="3405095"/>
                  <a:pt x="3683807" y="3341162"/>
                </a:cubicBezTo>
                <a:cubicBezTo>
                  <a:pt x="1749158" y="2988144"/>
                  <a:pt x="1704683" y="2860279"/>
                  <a:pt x="1704683" y="2860279"/>
                </a:cubicBezTo>
                <a:cubicBezTo>
                  <a:pt x="1704683" y="2860279"/>
                  <a:pt x="1910378" y="2835262"/>
                  <a:pt x="2010446" y="2801907"/>
                </a:cubicBezTo>
                <a:cubicBezTo>
                  <a:pt x="1865904" y="2799126"/>
                  <a:pt x="1296072" y="2693500"/>
                  <a:pt x="1273834" y="2674041"/>
                </a:cubicBezTo>
                <a:cubicBezTo>
                  <a:pt x="1284954" y="2668482"/>
                  <a:pt x="1301632" y="2662923"/>
                  <a:pt x="1315530" y="2657363"/>
                </a:cubicBezTo>
                <a:cubicBezTo>
                  <a:pt x="1284954" y="2640686"/>
                  <a:pt x="1259936" y="2621228"/>
                  <a:pt x="1234919" y="2590651"/>
                </a:cubicBezTo>
                <a:cubicBezTo>
                  <a:pt x="1154309" y="2487804"/>
                  <a:pt x="1018105" y="2523940"/>
                  <a:pt x="904138" y="2485024"/>
                </a:cubicBezTo>
                <a:cubicBezTo>
                  <a:pt x="976410" y="2268210"/>
                  <a:pt x="1168208" y="2348820"/>
                  <a:pt x="1315530" y="2307126"/>
                </a:cubicBezTo>
                <a:cubicBezTo>
                  <a:pt x="929156" y="2179260"/>
                  <a:pt x="1004207" y="2112548"/>
                  <a:pt x="851326" y="2065294"/>
                </a:cubicBezTo>
                <a:cubicBezTo>
                  <a:pt x="659528" y="2006921"/>
                  <a:pt x="615053" y="2006921"/>
                  <a:pt x="615053" y="2006921"/>
                </a:cubicBezTo>
                <a:cubicBezTo>
                  <a:pt x="840206" y="1829023"/>
                  <a:pt x="1109834" y="2020820"/>
                  <a:pt x="1393361" y="1703937"/>
                </a:cubicBezTo>
                <a:cubicBezTo>
                  <a:pt x="1120952" y="1659463"/>
                  <a:pt x="306510" y="1637225"/>
                  <a:pt x="131391" y="1553835"/>
                </a:cubicBezTo>
                <a:cubicBezTo>
                  <a:pt x="198103" y="1584411"/>
                  <a:pt x="203663" y="1492682"/>
                  <a:pt x="234239" y="1492682"/>
                </a:cubicBezTo>
                <a:cubicBezTo>
                  <a:pt x="492748" y="1489903"/>
                  <a:pt x="756816" y="1542717"/>
                  <a:pt x="1018105" y="1509360"/>
                </a:cubicBezTo>
                <a:cubicBezTo>
                  <a:pt x="1065359" y="1506581"/>
                  <a:pt x="1140411" y="1531597"/>
                  <a:pt x="1148750" y="1462106"/>
                </a:cubicBezTo>
                <a:cubicBezTo>
                  <a:pt x="1157088" y="1375936"/>
                  <a:pt x="1059800" y="1395394"/>
                  <a:pt x="1018105" y="1387055"/>
                </a:cubicBezTo>
                <a:cubicBezTo>
                  <a:pt x="848545" y="1359258"/>
                  <a:pt x="681766" y="1348140"/>
                  <a:pt x="509426" y="1331461"/>
                </a:cubicBezTo>
                <a:cubicBezTo>
                  <a:pt x="437155" y="1323122"/>
                  <a:pt x="348206" y="1339800"/>
                  <a:pt x="376002" y="1206376"/>
                </a:cubicBezTo>
                <a:cubicBezTo>
                  <a:pt x="353764" y="1078512"/>
                  <a:pt x="220341" y="1122986"/>
                  <a:pt x="150849" y="1061833"/>
                </a:cubicBezTo>
                <a:cubicBezTo>
                  <a:pt x="184205" y="989562"/>
                  <a:pt x="278714" y="1039597"/>
                  <a:pt x="306510" y="942308"/>
                </a:cubicBezTo>
                <a:cubicBezTo>
                  <a:pt x="173086" y="972884"/>
                  <a:pt x="186985" y="761630"/>
                  <a:pt x="53560" y="764409"/>
                </a:cubicBezTo>
                <a:cubicBezTo>
                  <a:pt x="-57626" y="639324"/>
                  <a:pt x="22984" y="578171"/>
                  <a:pt x="125832" y="530917"/>
                </a:cubicBezTo>
                <a:cubicBezTo>
                  <a:pt x="259256" y="472544"/>
                  <a:pt x="406578" y="486442"/>
                  <a:pt x="551121" y="475324"/>
                </a:cubicBezTo>
                <a:cubicBezTo>
                  <a:pt x="742919" y="450306"/>
                  <a:pt x="926376" y="391934"/>
                  <a:pt x="1120952" y="394713"/>
                </a:cubicBezTo>
                <a:cubicBezTo>
                  <a:pt x="1304411" y="336340"/>
                  <a:pt x="1507326" y="400272"/>
                  <a:pt x="1693564" y="325221"/>
                </a:cubicBezTo>
                <a:cubicBezTo>
                  <a:pt x="1882582" y="325221"/>
                  <a:pt x="2074379" y="325221"/>
                  <a:pt x="2266175" y="325221"/>
                </a:cubicBezTo>
                <a:cubicBezTo>
                  <a:pt x="2321770" y="328001"/>
                  <a:pt x="2374582" y="328001"/>
                  <a:pt x="2430177" y="330781"/>
                </a:cubicBezTo>
                <a:cubicBezTo>
                  <a:pt x="2430177" y="330781"/>
                  <a:pt x="2432956" y="330781"/>
                  <a:pt x="2432956" y="330781"/>
                </a:cubicBezTo>
                <a:cubicBezTo>
                  <a:pt x="2672008" y="339120"/>
                  <a:pt x="2908279" y="344679"/>
                  <a:pt x="3144551" y="355798"/>
                </a:cubicBezTo>
                <a:cubicBezTo>
                  <a:pt x="3233500" y="355798"/>
                  <a:pt x="3319670" y="358577"/>
                  <a:pt x="3408619" y="358577"/>
                </a:cubicBezTo>
                <a:cubicBezTo>
                  <a:pt x="3597637" y="372475"/>
                  <a:pt x="3789434" y="380814"/>
                  <a:pt x="3981231" y="361357"/>
                </a:cubicBezTo>
                <a:cubicBezTo>
                  <a:pt x="4173028" y="378035"/>
                  <a:pt x="4359266" y="366917"/>
                  <a:pt x="4551063" y="350238"/>
                </a:cubicBezTo>
                <a:cubicBezTo>
                  <a:pt x="4745639" y="369696"/>
                  <a:pt x="4937437" y="341899"/>
                  <a:pt x="5129233" y="316882"/>
                </a:cubicBezTo>
                <a:cubicBezTo>
                  <a:pt x="5321031" y="328001"/>
                  <a:pt x="5512828" y="328001"/>
                  <a:pt x="5699065" y="272407"/>
                </a:cubicBezTo>
                <a:cubicBezTo>
                  <a:pt x="5840829" y="333560"/>
                  <a:pt x="5910321" y="133424"/>
                  <a:pt x="6063202" y="172339"/>
                </a:cubicBezTo>
                <a:cubicBezTo>
                  <a:pt x="6216084" y="214035"/>
                  <a:pt x="6324491" y="55593"/>
                  <a:pt x="6457914" y="0"/>
                </a:cubicBezTo>
                <a:close/>
              </a:path>
            </a:pathLst>
          </a:custGeom>
        </p:spPr>
      </p:pic>
      <p:sp>
        <p:nvSpPr>
          <p:cNvPr id="2" name="Titel 1">
            <a:extLst>
              <a:ext uri="{FF2B5EF4-FFF2-40B4-BE49-F238E27FC236}">
                <a16:creationId xmlns:a16="http://schemas.microsoft.com/office/drawing/2014/main" id="{987BFCCC-55DA-068D-F41B-6580FD80CB88}"/>
              </a:ext>
            </a:extLst>
          </p:cNvPr>
          <p:cNvSpPr>
            <a:spLocks noGrp="1"/>
          </p:cNvSpPr>
          <p:nvPr>
            <p:ph type="ctrTitle"/>
          </p:nvPr>
        </p:nvSpPr>
        <p:spPr>
          <a:xfrm>
            <a:off x="838200" y="3563422"/>
            <a:ext cx="6810944" cy="1754376"/>
          </a:xfrm>
        </p:spPr>
        <p:txBody>
          <a:bodyPr>
            <a:normAutofit/>
          </a:bodyPr>
          <a:lstStyle/>
          <a:p>
            <a:r>
              <a:rPr lang="de-DE" sz="4400" b="1" dirty="0">
                <a:latin typeface="Calibri" panose="020F0502020204030204" pitchFamily="34" charset="0"/>
                <a:cs typeface="Calibri" panose="020F0502020204030204" pitchFamily="34" charset="0"/>
              </a:rPr>
              <a:t>Persönlichkeitsbildung</a:t>
            </a:r>
            <a:endParaRPr lang="de-AT"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17644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E729A7">
              <a:alpha val="20000"/>
            </a:srgbClr>
          </a:solidFill>
          <a:ln w="32707" cap="flat">
            <a:noFill/>
            <a:prstDash val="solid"/>
            <a:miter/>
          </a:ln>
        </p:spPr>
        <p:txBody>
          <a:bodyPr wrap="square" rtlCol="0" anchor="ctr">
            <a:noAutofit/>
          </a:bodyPr>
          <a:lstStyle/>
          <a:p>
            <a:endParaRPr lang="en-US"/>
          </a:p>
        </p:txBody>
      </p:sp>
      <p:sp>
        <p:nvSpPr>
          <p:cNvPr id="12" name="Freeform: Shape 11">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E729A7">
              <a:alpha val="20000"/>
            </a:srgbClr>
          </a:solidFill>
          <a:ln w="32707"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id="{1427299B-91C7-A4BE-B6AA-3E1B6F2D647A}"/>
              </a:ext>
            </a:extLst>
          </p:cNvPr>
          <p:cNvSpPr>
            <a:spLocks noGrp="1"/>
          </p:cNvSpPr>
          <p:nvPr>
            <p:ph type="ctrTitle"/>
          </p:nvPr>
        </p:nvSpPr>
        <p:spPr>
          <a:xfrm>
            <a:off x="1552575" y="937846"/>
            <a:ext cx="8953500" cy="4675270"/>
          </a:xfrm>
        </p:spPr>
        <p:txBody>
          <a:bodyPr anchor="ctr">
            <a:noAutofit/>
          </a:bodyPr>
          <a:lstStyle/>
          <a:p>
            <a:r>
              <a:rPr lang="de-AT" sz="3200" b="1" dirty="0">
                <a:latin typeface="Calibri" panose="020F0502020204030204" pitchFamily="34" charset="0"/>
                <a:cs typeface="Calibri" panose="020F0502020204030204" pitchFamily="34" charset="0"/>
              </a:rPr>
              <a:t>Persönlichkeitsbildung</a:t>
            </a:r>
            <a:r>
              <a:rPr lang="de-AT" sz="3200" dirty="0">
                <a:latin typeface="Calibri" panose="020F0502020204030204" pitchFamily="34" charset="0"/>
                <a:cs typeface="Calibri" panose="020F0502020204030204" pitchFamily="34" charset="0"/>
              </a:rPr>
              <a:t> </a:t>
            </a: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spricht den Menschen umfassend an. </a:t>
            </a:r>
            <a:br>
              <a:rPr lang="de-AT" sz="3200" dirty="0">
                <a:latin typeface="Calibri" panose="020F0502020204030204" pitchFamily="34" charset="0"/>
                <a:cs typeface="Calibri" panose="020F0502020204030204" pitchFamily="34" charset="0"/>
              </a:rPr>
            </a:b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Wir sprechen Menschen an, unabhängig von</a:t>
            </a: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 Rasse</a:t>
            </a: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 Kultur </a:t>
            </a: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 Religion </a:t>
            </a:r>
            <a:r>
              <a:rPr lang="de-AT" sz="3200">
                <a:latin typeface="Calibri" panose="020F0502020204030204" pitchFamily="34" charset="0"/>
                <a:cs typeface="Calibri" panose="020F0502020204030204" pitchFamily="34" charset="0"/>
              </a:rPr>
              <a:t>und Weltanschauung</a:t>
            </a: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 Geschlecht</a:t>
            </a:r>
            <a:br>
              <a:rPr lang="de-AT" sz="3200" dirty="0">
                <a:latin typeface="Calibri" panose="020F0502020204030204" pitchFamily="34" charset="0"/>
                <a:cs typeface="Calibri" panose="020F0502020204030204" pitchFamily="34" charset="0"/>
              </a:rPr>
            </a:b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differenziert sich unter zwei Hauptaspekten: der Individualität und der Sozialität. </a:t>
            </a:r>
          </a:p>
        </p:txBody>
      </p:sp>
    </p:spTree>
    <p:extLst>
      <p:ext uri="{BB962C8B-B14F-4D97-AF65-F5344CB8AC3E}">
        <p14:creationId xmlns:p14="http://schemas.microsoft.com/office/powerpoint/2010/main" val="3114128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E0886F-0EB6-7A15-34CE-35A9F320CE67}"/>
              </a:ext>
            </a:extLst>
          </p:cNvPr>
          <p:cNvSpPr>
            <a:spLocks noGrp="1"/>
          </p:cNvSpPr>
          <p:nvPr>
            <p:ph type="ctrTitle"/>
          </p:nvPr>
        </p:nvSpPr>
        <p:spPr>
          <a:xfrm>
            <a:off x="1651634" y="2724531"/>
            <a:ext cx="9292591" cy="3304793"/>
          </a:xfrm>
        </p:spPr>
        <p:txBody>
          <a:bodyPr>
            <a:noAutofit/>
          </a:bodyPr>
          <a:lstStyle/>
          <a:p>
            <a:r>
              <a:rPr lang="de-AT" sz="3600" dirty="0">
                <a:latin typeface="Calibri" panose="020F0502020204030204" pitchFamily="34" charset="0"/>
                <a:cs typeface="Calibri" panose="020F0502020204030204" pitchFamily="34" charset="0"/>
              </a:rPr>
              <a:t>Wir achten auf unterschiedliche Bedürfnisse und Fähigkeiten in den einzelnen Lebensphasen.</a:t>
            </a:r>
            <a:br>
              <a:rPr lang="de-AT" sz="3600" dirty="0">
                <a:latin typeface="Calibri" panose="020F0502020204030204" pitchFamily="34" charset="0"/>
                <a:cs typeface="Calibri" panose="020F0502020204030204" pitchFamily="34" charset="0"/>
              </a:rPr>
            </a:br>
            <a:br>
              <a:rPr lang="de-AT" sz="3600" dirty="0">
                <a:latin typeface="Calibri" panose="020F0502020204030204" pitchFamily="34" charset="0"/>
                <a:cs typeface="Calibri" panose="020F0502020204030204" pitchFamily="34" charset="0"/>
              </a:rPr>
            </a:br>
            <a:br>
              <a:rPr lang="de-AT" sz="3600" dirty="0">
                <a:latin typeface="Calibri" panose="020F0502020204030204" pitchFamily="34" charset="0"/>
                <a:cs typeface="Calibri" panose="020F0502020204030204" pitchFamily="34" charset="0"/>
              </a:rPr>
            </a:br>
            <a:br>
              <a:rPr lang="de-AT" sz="3600" dirty="0">
                <a:latin typeface="Calibri" panose="020F0502020204030204" pitchFamily="34" charset="0"/>
                <a:cs typeface="Calibri" panose="020F0502020204030204" pitchFamily="34" charset="0"/>
              </a:rPr>
            </a:br>
            <a:r>
              <a:rPr lang="de-AT" sz="3600" dirty="0">
                <a:latin typeface="Calibri" panose="020F0502020204030204" pitchFamily="34" charset="0"/>
                <a:cs typeface="Calibri" panose="020F0502020204030204" pitchFamily="34" charset="0"/>
              </a:rPr>
              <a:t>Junge Erwachsene, Erwachsene mittleren Alters und alte oder hochaltrige Menschen verfügen über jeweils spezifische Interessen und Kräfte in der Auseinandersetzung mit der Gegenwart. </a:t>
            </a:r>
          </a:p>
        </p:txBody>
      </p:sp>
    </p:spTree>
    <p:extLst>
      <p:ext uri="{BB962C8B-B14F-4D97-AF65-F5344CB8AC3E}">
        <p14:creationId xmlns:p14="http://schemas.microsoft.com/office/powerpoint/2010/main" val="275811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CC7373-0D66-28DD-8340-D12456823238}"/>
              </a:ext>
            </a:extLst>
          </p:cNvPr>
          <p:cNvSpPr>
            <a:spLocks noGrp="1"/>
          </p:cNvSpPr>
          <p:nvPr>
            <p:ph type="ctrTitle"/>
          </p:nvPr>
        </p:nvSpPr>
        <p:spPr>
          <a:xfrm>
            <a:off x="1508759" y="1591055"/>
            <a:ext cx="9625966" cy="4209669"/>
          </a:xfrm>
        </p:spPr>
        <p:txBody>
          <a:bodyPr>
            <a:noAutofit/>
          </a:bodyPr>
          <a:lstStyle/>
          <a:p>
            <a:r>
              <a:rPr lang="de-AT" sz="3200" b="1" dirty="0">
                <a:latin typeface="Calibri" panose="020F0502020204030204" pitchFamily="34" charset="0"/>
                <a:cs typeface="Calibri" panose="020F0502020204030204" pitchFamily="34" charset="0"/>
              </a:rPr>
              <a:t>Unsere Angebote wollen dazu anregen: </a:t>
            </a:r>
            <a:br>
              <a:rPr lang="de-AT" sz="3200" dirty="0">
                <a:latin typeface="Calibri" panose="020F0502020204030204" pitchFamily="34" charset="0"/>
                <a:cs typeface="Calibri" panose="020F0502020204030204" pitchFamily="34" charset="0"/>
              </a:rPr>
            </a:b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 Fragen zu stellen </a:t>
            </a: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 Antworten zu suchen </a:t>
            </a:r>
            <a:br>
              <a:rPr lang="de-AT" sz="3200" dirty="0">
                <a:latin typeface="Calibri" panose="020F0502020204030204" pitchFamily="34" charset="0"/>
                <a:cs typeface="Calibri" panose="020F0502020204030204" pitchFamily="34" charset="0"/>
              </a:rPr>
            </a:br>
            <a:r>
              <a:rPr lang="de-AT" sz="3200" dirty="0">
                <a:latin typeface="Calibri" panose="020F0502020204030204" pitchFamily="34" charset="0"/>
                <a:cs typeface="Calibri" panose="020F0502020204030204" pitchFamily="34" charset="0"/>
              </a:rPr>
              <a:t>- das eigene Wissen, Fertigkeiten und Fähigkeiten in den 	unterschiedlichsten Lebensbereichen zu erweitern</a:t>
            </a:r>
            <a:br>
              <a:rPr lang="de-AT" sz="3200" dirty="0">
                <a:latin typeface="Calibri" panose="020F0502020204030204" pitchFamily="34" charset="0"/>
                <a:cs typeface="Calibri" panose="020F0502020204030204" pitchFamily="34" charset="0"/>
              </a:rPr>
            </a:br>
            <a:br>
              <a:rPr lang="de-AT" sz="3200" dirty="0">
                <a:latin typeface="Calibri" panose="020F0502020204030204" pitchFamily="34" charset="0"/>
                <a:cs typeface="Calibri" panose="020F0502020204030204" pitchFamily="34" charset="0"/>
              </a:rPr>
            </a:br>
            <a:endParaRPr lang="de-AT"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41907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AF07E2-14D2-FD47-7596-7F8A47598540}"/>
              </a:ext>
            </a:extLst>
          </p:cNvPr>
          <p:cNvSpPr>
            <a:spLocks noGrp="1"/>
          </p:cNvSpPr>
          <p:nvPr>
            <p:ph type="ctrTitle"/>
          </p:nvPr>
        </p:nvSpPr>
        <p:spPr>
          <a:xfrm>
            <a:off x="1343025" y="943355"/>
            <a:ext cx="9420225" cy="5371720"/>
          </a:xfrm>
        </p:spPr>
        <p:txBody>
          <a:bodyPr>
            <a:normAutofit fontScale="90000"/>
          </a:bodyPr>
          <a:lstStyle/>
          <a:p>
            <a:r>
              <a:rPr lang="de-AT" sz="4000" b="1" dirty="0">
                <a:latin typeface="Calibri" panose="020F0502020204030204" pitchFamily="34" charset="0"/>
                <a:cs typeface="Calibri" panose="020F0502020204030204" pitchFamily="34" charset="0"/>
              </a:rPr>
              <a:t>Wozu?</a:t>
            </a:r>
            <a:br>
              <a:rPr lang="de-AT" sz="2800" b="1" dirty="0">
                <a:latin typeface="Calibri" panose="020F0502020204030204" pitchFamily="34" charset="0"/>
                <a:cs typeface="Calibri" panose="020F0502020204030204" pitchFamily="34" charset="0"/>
              </a:rPr>
            </a:br>
            <a:br>
              <a:rPr lang="de-AT" sz="2800" b="1" dirty="0">
                <a:latin typeface="Calibri" panose="020F0502020204030204" pitchFamily="34" charset="0"/>
                <a:cs typeface="Calibri" panose="020F0502020204030204" pitchFamily="34" charset="0"/>
              </a:rPr>
            </a:br>
            <a:br>
              <a:rPr lang="de-AT" sz="2800" dirty="0">
                <a:latin typeface="Calibri" panose="020F0502020204030204" pitchFamily="34" charset="0"/>
                <a:cs typeface="Calibri" panose="020F0502020204030204" pitchFamily="34" charset="0"/>
              </a:rPr>
            </a:br>
            <a:r>
              <a:rPr lang="de-AT" sz="3000" dirty="0">
                <a:latin typeface="Calibri" panose="020F0502020204030204" pitchFamily="34" charset="0"/>
                <a:cs typeface="Calibri" panose="020F0502020204030204" pitchFamily="34" charset="0"/>
              </a:rPr>
              <a:t>- Anstöße, um mich aktiv und eigenverantwortlich mit der Welt    	auseinandersetzen zu können</a:t>
            </a:r>
            <a:br>
              <a:rPr lang="de-AT" sz="3000" dirty="0">
                <a:latin typeface="Calibri" panose="020F0502020204030204" pitchFamily="34" charset="0"/>
                <a:cs typeface="Calibri" panose="020F0502020204030204" pitchFamily="34" charset="0"/>
              </a:rPr>
            </a:br>
            <a:br>
              <a:rPr lang="de-AT" sz="3000" dirty="0">
                <a:latin typeface="Calibri" panose="020F0502020204030204" pitchFamily="34" charset="0"/>
                <a:cs typeface="Calibri" panose="020F0502020204030204" pitchFamily="34" charset="0"/>
              </a:rPr>
            </a:br>
            <a:r>
              <a:rPr lang="de-AT" sz="3000" dirty="0">
                <a:latin typeface="Calibri" panose="020F0502020204030204" pitchFamily="34" charset="0"/>
                <a:cs typeface="Calibri" panose="020F0502020204030204" pitchFamily="34" charset="0"/>
              </a:rPr>
              <a:t>- Handlungsspielräume zu erweitern, kreative Möglichkeiten 	zu entdecken</a:t>
            </a:r>
            <a:br>
              <a:rPr lang="de-AT" sz="3000" dirty="0">
                <a:latin typeface="Calibri" panose="020F0502020204030204" pitchFamily="34" charset="0"/>
                <a:cs typeface="Calibri" panose="020F0502020204030204" pitchFamily="34" charset="0"/>
              </a:rPr>
            </a:br>
            <a:br>
              <a:rPr lang="de-AT" sz="3000" dirty="0">
                <a:latin typeface="Calibri" panose="020F0502020204030204" pitchFamily="34" charset="0"/>
                <a:cs typeface="Calibri" panose="020F0502020204030204" pitchFamily="34" charset="0"/>
              </a:rPr>
            </a:br>
            <a:r>
              <a:rPr lang="de-AT" sz="3000" dirty="0">
                <a:latin typeface="Calibri" panose="020F0502020204030204" pitchFamily="34" charset="0"/>
                <a:cs typeface="Calibri" panose="020F0502020204030204" pitchFamily="34" charset="0"/>
              </a:rPr>
              <a:t>- Perspektivenwechsel zu ermöglichen</a:t>
            </a:r>
            <a:br>
              <a:rPr lang="de-AT" sz="3000" dirty="0">
                <a:latin typeface="Calibri" panose="020F0502020204030204" pitchFamily="34" charset="0"/>
                <a:cs typeface="Calibri" panose="020F0502020204030204" pitchFamily="34" charset="0"/>
              </a:rPr>
            </a:br>
            <a:br>
              <a:rPr lang="de-AT" sz="3000" dirty="0">
                <a:latin typeface="Calibri" panose="020F0502020204030204" pitchFamily="34" charset="0"/>
                <a:cs typeface="Calibri" panose="020F0502020204030204" pitchFamily="34" charset="0"/>
              </a:rPr>
            </a:br>
            <a:r>
              <a:rPr lang="de-AT" sz="3000" dirty="0">
                <a:latin typeface="Calibri" panose="020F0502020204030204" pitchFamily="34" charset="0"/>
                <a:cs typeface="Calibri" panose="020F0502020204030204" pitchFamily="34" charset="0"/>
              </a:rPr>
              <a:t>- das tägliche Leben mit all seinen Herausforderungen bewusster, 	kompetenter, gesünder, zufriedener gestalten zu können</a:t>
            </a:r>
          </a:p>
        </p:txBody>
      </p:sp>
    </p:spTree>
    <p:extLst>
      <p:ext uri="{BB962C8B-B14F-4D97-AF65-F5344CB8AC3E}">
        <p14:creationId xmlns:p14="http://schemas.microsoft.com/office/powerpoint/2010/main" val="377051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55BB0D-543B-1A15-5F1A-EA6040399949}"/>
              </a:ext>
            </a:extLst>
          </p:cNvPr>
          <p:cNvSpPr>
            <a:spLocks noGrp="1"/>
          </p:cNvSpPr>
          <p:nvPr>
            <p:ph type="ctrTitle"/>
          </p:nvPr>
        </p:nvSpPr>
        <p:spPr>
          <a:xfrm>
            <a:off x="1727835" y="2838830"/>
            <a:ext cx="8016240" cy="4133469"/>
          </a:xfrm>
        </p:spPr>
        <p:txBody>
          <a:bodyPr>
            <a:normAutofit fontScale="90000"/>
          </a:bodyPr>
          <a:lstStyle/>
          <a:p>
            <a:r>
              <a:rPr lang="de-DE" dirty="0">
                <a:latin typeface="Calibri" panose="020F0502020204030204" pitchFamily="34" charset="0"/>
                <a:cs typeface="Calibri" panose="020F0502020204030204" pitchFamily="34" charset="0"/>
              </a:rPr>
              <a:t>Methoden</a:t>
            </a:r>
            <a:br>
              <a:rPr lang="de-DE" dirty="0">
                <a:latin typeface="Calibri" panose="020F0502020204030204" pitchFamily="34" charset="0"/>
                <a:cs typeface="Calibri" panose="020F0502020204030204" pitchFamily="34" charset="0"/>
              </a:rPr>
            </a:br>
            <a:r>
              <a:rPr lang="de-DE" sz="3600" dirty="0">
                <a:latin typeface="Calibri" panose="020F0502020204030204" pitchFamily="34" charset="0"/>
                <a:cs typeface="Calibri" panose="020F0502020204030204" pitchFamily="34" charset="0"/>
              </a:rPr>
              <a:t>Manchmal Vorträge, aber vor allem Workshops, weil Auseinandersetzung Zeit braucht</a:t>
            </a:r>
            <a:br>
              <a:rPr lang="de-DE" sz="3600" dirty="0">
                <a:latin typeface="Calibri" panose="020F0502020204030204" pitchFamily="34" charset="0"/>
                <a:cs typeface="Calibri" panose="020F0502020204030204" pitchFamily="34" charset="0"/>
              </a:rPr>
            </a:br>
            <a:br>
              <a:rPr lang="de-DE" dirty="0">
                <a:latin typeface="Calibri" panose="020F0502020204030204" pitchFamily="34" charset="0"/>
                <a:cs typeface="Calibri" panose="020F0502020204030204" pitchFamily="34" charset="0"/>
              </a:rPr>
            </a:br>
            <a:r>
              <a:rPr lang="de-DE" sz="3600" dirty="0">
                <a:latin typeface="Calibri" panose="020F0502020204030204" pitchFamily="34" charset="0"/>
                <a:cs typeface="Calibri" panose="020F0502020204030204" pitchFamily="34" charset="0"/>
              </a:rPr>
              <a:t>- theoretische Inputs</a:t>
            </a:r>
            <a:br>
              <a:rPr lang="de-DE" dirty="0">
                <a:latin typeface="Calibri" panose="020F0502020204030204" pitchFamily="34" charset="0"/>
                <a:cs typeface="Calibri" panose="020F0502020204030204" pitchFamily="34" charset="0"/>
              </a:rPr>
            </a:br>
            <a:r>
              <a:rPr lang="de-DE" sz="3600" dirty="0">
                <a:latin typeface="Calibri" panose="020F0502020204030204" pitchFamily="34" charset="0"/>
                <a:cs typeface="Calibri" panose="020F0502020204030204" pitchFamily="34" charset="0"/>
              </a:rPr>
              <a:t>- Übungen</a:t>
            </a:r>
            <a:br>
              <a:rPr lang="de-DE" dirty="0">
                <a:latin typeface="Calibri" panose="020F0502020204030204" pitchFamily="34" charset="0"/>
                <a:cs typeface="Calibri" panose="020F0502020204030204" pitchFamily="34" charset="0"/>
              </a:rPr>
            </a:br>
            <a:r>
              <a:rPr lang="de-DE" dirty="0">
                <a:latin typeface="Calibri" panose="020F0502020204030204" pitchFamily="34" charset="0"/>
                <a:cs typeface="Calibri" panose="020F0502020204030204" pitchFamily="34" charset="0"/>
              </a:rPr>
              <a:t>	</a:t>
            </a:r>
            <a:r>
              <a:rPr lang="de-DE" sz="2700" dirty="0">
                <a:latin typeface="Calibri" panose="020F0502020204030204" pitchFamily="34" charset="0"/>
                <a:cs typeface="Calibri" panose="020F0502020204030204" pitchFamily="34" charset="0"/>
              </a:rPr>
              <a:t>Einzel, Paar- oder Gruppenarbeiten</a:t>
            </a:r>
            <a:br>
              <a:rPr lang="de-DE" dirty="0">
                <a:latin typeface="Calibri" panose="020F0502020204030204" pitchFamily="34" charset="0"/>
                <a:cs typeface="Calibri" panose="020F0502020204030204" pitchFamily="34" charset="0"/>
              </a:rPr>
            </a:br>
            <a:r>
              <a:rPr lang="de-DE" dirty="0">
                <a:latin typeface="Calibri" panose="020F0502020204030204" pitchFamily="34" charset="0"/>
                <a:cs typeface="Calibri" panose="020F0502020204030204" pitchFamily="34" charset="0"/>
              </a:rPr>
              <a:t>- </a:t>
            </a:r>
            <a:r>
              <a:rPr lang="de-DE" sz="3600" dirty="0">
                <a:latin typeface="Calibri" panose="020F0502020204030204" pitchFamily="34" charset="0"/>
                <a:cs typeface="Calibri" panose="020F0502020204030204" pitchFamily="34" charset="0"/>
              </a:rPr>
              <a:t>Austausch und Reflexion</a:t>
            </a:r>
            <a:br>
              <a:rPr lang="de-DE" dirty="0">
                <a:latin typeface="Calibri" panose="020F0502020204030204" pitchFamily="34" charset="0"/>
                <a:cs typeface="Calibri" panose="020F0502020204030204" pitchFamily="34" charset="0"/>
              </a:rPr>
            </a:br>
            <a:r>
              <a:rPr lang="de-DE" dirty="0">
                <a:latin typeface="Calibri" panose="020F0502020204030204" pitchFamily="34" charset="0"/>
                <a:cs typeface="Calibri" panose="020F0502020204030204" pitchFamily="34" charset="0"/>
              </a:rPr>
              <a:t>	</a:t>
            </a:r>
            <a:r>
              <a:rPr lang="de-DE" sz="2700" dirty="0">
                <a:latin typeface="Calibri" panose="020F0502020204030204" pitchFamily="34" charset="0"/>
                <a:cs typeface="Calibri" panose="020F0502020204030204" pitchFamily="34" charset="0"/>
              </a:rPr>
              <a:t>Plenum, Kleingruppe, Triade, Paar</a:t>
            </a:r>
            <a:br>
              <a:rPr lang="de-DE" sz="2700" dirty="0">
                <a:latin typeface="Calibri" panose="020F0502020204030204" pitchFamily="34" charset="0"/>
                <a:cs typeface="Calibri" panose="020F0502020204030204" pitchFamily="34" charset="0"/>
              </a:rPr>
            </a:br>
            <a:r>
              <a:rPr lang="de-DE" dirty="0">
                <a:latin typeface="Calibri" panose="020F0502020204030204" pitchFamily="34" charset="0"/>
                <a:cs typeface="Calibri" panose="020F0502020204030204" pitchFamily="34" charset="0"/>
              </a:rPr>
              <a:t>- </a:t>
            </a:r>
            <a:r>
              <a:rPr lang="de-DE" sz="3600" dirty="0">
                <a:latin typeface="Calibri" panose="020F0502020204030204" pitchFamily="34" charset="0"/>
                <a:cs typeface="Calibri" panose="020F0502020204030204" pitchFamily="34" charset="0"/>
              </a:rPr>
              <a:t>Kreative Aufarbeitung</a:t>
            </a:r>
            <a:br>
              <a:rPr lang="de-DE" sz="3600" dirty="0">
                <a:latin typeface="Calibri" panose="020F0502020204030204" pitchFamily="34" charset="0"/>
                <a:cs typeface="Calibri" panose="020F0502020204030204" pitchFamily="34" charset="0"/>
              </a:rPr>
            </a:br>
            <a:r>
              <a:rPr lang="de-DE" sz="3600" dirty="0">
                <a:latin typeface="Calibri" panose="020F0502020204030204" pitchFamily="34" charset="0"/>
                <a:cs typeface="Calibri" panose="020F0502020204030204" pitchFamily="34" charset="0"/>
              </a:rPr>
              <a:t>- Literaturhinweise</a:t>
            </a:r>
            <a:br>
              <a:rPr lang="de-DE" dirty="0">
                <a:latin typeface="Calibri" panose="020F0502020204030204" pitchFamily="34" charset="0"/>
                <a:cs typeface="Calibri" panose="020F0502020204030204" pitchFamily="34" charset="0"/>
              </a:rPr>
            </a:br>
            <a:endParaRPr lang="de-A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38419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1F4FFB-F2E6-C7DB-FBB4-27718149B6D2}"/>
              </a:ext>
            </a:extLst>
          </p:cNvPr>
          <p:cNvSpPr>
            <a:spLocks noGrp="1"/>
          </p:cNvSpPr>
          <p:nvPr>
            <p:ph type="ctrTitle"/>
          </p:nvPr>
        </p:nvSpPr>
        <p:spPr>
          <a:xfrm>
            <a:off x="1508759" y="1591056"/>
            <a:ext cx="9321165" cy="3264408"/>
          </a:xfrm>
        </p:spPr>
        <p:txBody>
          <a:bodyPr>
            <a:normAutofit fontScale="90000"/>
          </a:bodyPr>
          <a:lstStyle/>
          <a:p>
            <a:r>
              <a:rPr lang="de-DE" b="1" dirty="0">
                <a:latin typeface="Calibri" panose="020F0502020204030204" pitchFamily="34" charset="0"/>
                <a:cs typeface="Calibri" panose="020F0502020204030204" pitchFamily="34" charset="0"/>
              </a:rPr>
              <a:t>Was uns wichtig ist:</a:t>
            </a:r>
            <a:br>
              <a:rPr lang="de-DE" b="1" dirty="0">
                <a:latin typeface="Calibri" panose="020F0502020204030204" pitchFamily="34" charset="0"/>
                <a:cs typeface="Calibri" panose="020F0502020204030204" pitchFamily="34" charset="0"/>
              </a:rPr>
            </a:br>
            <a:br>
              <a:rPr lang="de-DE" dirty="0">
                <a:latin typeface="Calibri" panose="020F0502020204030204" pitchFamily="34" charset="0"/>
                <a:cs typeface="Calibri" panose="020F0502020204030204" pitchFamily="34" charset="0"/>
              </a:rPr>
            </a:br>
            <a:r>
              <a:rPr lang="de-DE" dirty="0">
                <a:latin typeface="Calibri" panose="020F0502020204030204" pitchFamily="34" charset="0"/>
                <a:cs typeface="Calibri" panose="020F0502020204030204" pitchFamily="34" charset="0"/>
              </a:rPr>
              <a:t>Persönlichkeitsbildung in der Erwachsenenbildung ist keine Therapie, ersetzt keine Therapie und darf diese Grenze auch nicht überschreiten!</a:t>
            </a:r>
            <a:endParaRPr lang="de-A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7408837"/>
      </p:ext>
    </p:extLst>
  </p:cSld>
  <p:clrMapOvr>
    <a:masterClrMapping/>
  </p:clrMapOvr>
</p:sld>
</file>

<file path=ppt/theme/theme1.xml><?xml version="1.0" encoding="utf-8"?>
<a:theme xmlns:a="http://schemas.openxmlformats.org/drawingml/2006/main" name="BrushVTI">
  <a:themeElements>
    <a:clrScheme name="AnalogousFromDarkSeedLeftStep">
      <a:dk1>
        <a:srgbClr val="000000"/>
      </a:dk1>
      <a:lt1>
        <a:srgbClr val="FFFFFF"/>
      </a:lt1>
      <a:dk2>
        <a:srgbClr val="1A212E"/>
      </a:dk2>
      <a:lt2>
        <a:srgbClr val="F0F3F1"/>
      </a:lt2>
      <a:accent1>
        <a:srgbClr val="E729A7"/>
      </a:accent1>
      <a:accent2>
        <a:srgbClr val="C517D5"/>
      </a:accent2>
      <a:accent3>
        <a:srgbClr val="8829E7"/>
      </a:accent3>
      <a:accent4>
        <a:srgbClr val="3E30D9"/>
      </a:accent4>
      <a:accent5>
        <a:srgbClr val="2968E7"/>
      </a:accent5>
      <a:accent6>
        <a:srgbClr val="17A5D5"/>
      </a:accent6>
      <a:hlink>
        <a:srgbClr val="3F54BF"/>
      </a:hlink>
      <a:folHlink>
        <a:srgbClr val="7F7F7F"/>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Breitbild</PresentationFormat>
  <Paragraphs>7</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Century Gothic</vt:lpstr>
      <vt:lpstr>Elephant</vt:lpstr>
      <vt:lpstr>BrushVTI</vt:lpstr>
      <vt:lpstr>Persönlichkeitsbildung</vt:lpstr>
      <vt:lpstr>Persönlichkeitsbildung  spricht den Menschen umfassend an.   Wir sprechen Menschen an, unabhängig von - Rasse - Kultur  - Religion und Weltanschauung - Geschlecht  differenziert sich unter zwei Hauptaspekten: der Individualität und der Sozialität. </vt:lpstr>
      <vt:lpstr>Wir achten auf unterschiedliche Bedürfnisse und Fähigkeiten in den einzelnen Lebensphasen.    Junge Erwachsene, Erwachsene mittleren Alters und alte oder hochaltrige Menschen verfügen über jeweils spezifische Interessen und Kräfte in der Auseinandersetzung mit der Gegenwart. </vt:lpstr>
      <vt:lpstr>Unsere Angebote wollen dazu anregen:   - Fragen zu stellen  - Antworten zu suchen  - das eigene Wissen, Fertigkeiten und Fähigkeiten in den  unterschiedlichsten Lebensbereichen zu erweitern  </vt:lpstr>
      <vt:lpstr>Wozu?   - Anstöße, um mich aktiv und eigenverantwortlich mit der Welt     auseinandersetzen zu können  - Handlungsspielräume zu erweitern, kreative Möglichkeiten  zu entdecken  - Perspektivenwechsel zu ermöglichen  - das tägliche Leben mit all seinen Herausforderungen bewusster,  kompetenter, gesünder, zufriedener gestalten zu können</vt:lpstr>
      <vt:lpstr>Methoden Manchmal Vorträge, aber vor allem Workshops, weil Auseinandersetzung Zeit braucht  - theoretische Inputs - Übungen  Einzel, Paar- oder Gruppenarbeiten - Austausch und Reflexion  Plenum, Kleingruppe, Triade, Paar - Kreative Aufarbeitung - Literaturhinweise </vt:lpstr>
      <vt:lpstr>Was uns wichtig ist:  Persönlichkeitsbildung in der Erwachsenenbildung ist keine Therapie, ersetzt keine Therapie und darf diese Grenze auch nicht überschreiten!</vt:lpstr>
    </vt:vector>
  </TitlesOfParts>
  <Company>Erzdiözese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Persönlichkeitsbildung</dc:title>
  <dc:creator>Tippow Sabine</dc:creator>
  <cp:lastModifiedBy>Tippow Sabine</cp:lastModifiedBy>
  <cp:revision>2</cp:revision>
  <dcterms:created xsi:type="dcterms:W3CDTF">2024-03-06T10:10:01Z</dcterms:created>
  <dcterms:modified xsi:type="dcterms:W3CDTF">2024-03-13T11:21:45Z</dcterms:modified>
</cp:coreProperties>
</file>